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1" r:id="rId1"/>
  </p:sldMasterIdLst>
  <p:sldIdLst>
    <p:sldId id="256" r:id="rId2"/>
    <p:sldId id="260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57" r:id="rId11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527B21-BA16-44B3-92A8-774B815CDA93}" v="28" dt="2019-02-25T02:17:43.88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1498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 Haddadro" userId="a562e409d0ce3554" providerId="LiveId" clId="{35527B21-BA16-44B3-92A8-774B815CDA93}"/>
    <pc:docChg chg="undo custSel addSld delSld modSld">
      <pc:chgData name="Pete Haddadro" userId="a562e409d0ce3554" providerId="LiveId" clId="{35527B21-BA16-44B3-92A8-774B815CDA93}" dt="2019-02-25T02:17:43.884" v="120" actId="207"/>
      <pc:docMkLst>
        <pc:docMk/>
      </pc:docMkLst>
      <pc:sldChg chg="addSp delSp modSp">
        <pc:chgData name="Pete Haddadro" userId="a562e409d0ce3554" providerId="LiveId" clId="{35527B21-BA16-44B3-92A8-774B815CDA93}" dt="2019-02-25T02:17:43.884" v="120" actId="207"/>
        <pc:sldMkLst>
          <pc:docMk/>
          <pc:sldMk cId="2599030626" sldId="257"/>
        </pc:sldMkLst>
        <pc:spChg chg="mod">
          <ac:chgData name="Pete Haddadro" userId="a562e409d0ce3554" providerId="LiveId" clId="{35527B21-BA16-44B3-92A8-774B815CDA93}" dt="2019-02-25T02:09:49.177" v="114" actId="207"/>
          <ac:spMkLst>
            <pc:docMk/>
            <pc:sldMk cId="2599030626" sldId="257"/>
            <ac:spMk id="7" creationId="{00000000-0000-0000-0000-000000000000}"/>
          </ac:spMkLst>
        </pc:spChg>
        <pc:spChg chg="mod">
          <ac:chgData name="Pete Haddadro" userId="a562e409d0ce3554" providerId="LiveId" clId="{35527B21-BA16-44B3-92A8-774B815CDA93}" dt="2019-02-25T02:17:25.497" v="117" actId="207"/>
          <ac:spMkLst>
            <pc:docMk/>
            <pc:sldMk cId="2599030626" sldId="257"/>
            <ac:spMk id="9" creationId="{00000000-0000-0000-0000-000000000000}"/>
          </ac:spMkLst>
        </pc:spChg>
        <pc:spChg chg="mod">
          <ac:chgData name="Pete Haddadro" userId="a562e409d0ce3554" providerId="LiveId" clId="{35527B21-BA16-44B3-92A8-774B815CDA93}" dt="2019-02-25T02:17:33.629" v="119" actId="207"/>
          <ac:spMkLst>
            <pc:docMk/>
            <pc:sldMk cId="2599030626" sldId="257"/>
            <ac:spMk id="11" creationId="{00000000-0000-0000-0000-000000000000}"/>
          </ac:spMkLst>
        </pc:spChg>
        <pc:spChg chg="mod">
          <ac:chgData name="Pete Haddadro" userId="a562e409d0ce3554" providerId="LiveId" clId="{35527B21-BA16-44B3-92A8-774B815CDA93}" dt="2019-02-25T02:17:43.884" v="120" actId="207"/>
          <ac:spMkLst>
            <pc:docMk/>
            <pc:sldMk cId="2599030626" sldId="257"/>
            <ac:spMk id="13" creationId="{00000000-0000-0000-0000-000000000000}"/>
          </ac:spMkLst>
        </pc:spChg>
        <pc:spChg chg="mod">
          <ac:chgData name="Pete Haddadro" userId="a562e409d0ce3554" providerId="LiveId" clId="{35527B21-BA16-44B3-92A8-774B815CDA93}" dt="2019-02-25T02:09:56.948" v="115" actId="207"/>
          <ac:spMkLst>
            <pc:docMk/>
            <pc:sldMk cId="2599030626" sldId="257"/>
            <ac:spMk id="15" creationId="{00000000-0000-0000-0000-000000000000}"/>
          </ac:spMkLst>
        </pc:spChg>
        <pc:spChg chg="mod">
          <ac:chgData name="Pete Haddadro" userId="a562e409d0ce3554" providerId="LiveId" clId="{35527B21-BA16-44B3-92A8-774B815CDA93}" dt="2019-02-25T02:17:29.808" v="118" actId="207"/>
          <ac:spMkLst>
            <pc:docMk/>
            <pc:sldMk cId="2599030626" sldId="257"/>
            <ac:spMk id="17" creationId="{00000000-0000-0000-0000-000000000000}"/>
          </ac:spMkLst>
        </pc:spChg>
        <pc:spChg chg="add mod">
          <ac:chgData name="Pete Haddadro" userId="a562e409d0ce3554" providerId="LiveId" clId="{35527B21-BA16-44B3-92A8-774B815CDA93}" dt="2019-02-25T02:09:26.739" v="111" actId="1076"/>
          <ac:spMkLst>
            <pc:docMk/>
            <pc:sldMk cId="2599030626" sldId="257"/>
            <ac:spMk id="29" creationId="{5D47B729-B297-48D3-801C-E4DEEC8CFE8A}"/>
          </ac:spMkLst>
        </pc:spChg>
        <pc:grpChg chg="del">
          <ac:chgData name="Pete Haddadro" userId="a562e409d0ce3554" providerId="LiveId" clId="{35527B21-BA16-44B3-92A8-774B815CDA93}" dt="2019-02-25T02:04:19.643" v="0"/>
          <ac:grpSpMkLst>
            <pc:docMk/>
            <pc:sldMk cId="2599030626" sldId="257"/>
            <ac:grpSpMk id="19" creationId="{00000000-0000-0000-0000-000000000000}"/>
          </ac:grpSpMkLst>
        </pc:grpChg>
        <pc:grpChg chg="add mod">
          <ac:chgData name="Pete Haddadro" userId="a562e409d0ce3554" providerId="LiveId" clId="{35527B21-BA16-44B3-92A8-774B815CDA93}" dt="2019-02-25T02:09:09.021" v="108" actId="1076"/>
          <ac:grpSpMkLst>
            <pc:docMk/>
            <pc:sldMk cId="2599030626" sldId="257"/>
            <ac:grpSpMk id="23" creationId="{A73EF7F1-3554-42B3-98FE-E41A7286DFDC}"/>
          </ac:grpSpMkLst>
        </pc:grpChg>
      </pc:sldChg>
      <pc:sldChg chg="addSp delSp modSp add del">
        <pc:chgData name="Pete Haddadro" userId="a562e409d0ce3554" providerId="LiveId" clId="{35527B21-BA16-44B3-92A8-774B815CDA93}" dt="2019-02-25T02:10:12.761" v="116" actId="2696"/>
        <pc:sldMkLst>
          <pc:docMk/>
          <pc:sldMk cId="1700631007" sldId="266"/>
        </pc:sldMkLst>
        <pc:spChg chg="del">
          <ac:chgData name="Pete Haddadro" userId="a562e409d0ce3554" providerId="LiveId" clId="{35527B21-BA16-44B3-92A8-774B815CDA93}" dt="2019-02-25T02:04:30.483" v="2" actId="478"/>
          <ac:spMkLst>
            <pc:docMk/>
            <pc:sldMk cId="1700631007" sldId="266"/>
            <ac:spMk id="2" creationId="{013011D6-1749-4B7B-B626-075B3D54466D}"/>
          </ac:spMkLst>
        </pc:spChg>
        <pc:spChg chg="del">
          <ac:chgData name="Pete Haddadro" userId="a562e409d0ce3554" providerId="LiveId" clId="{35527B21-BA16-44B3-92A8-774B815CDA93}" dt="2019-02-25T02:04:30.483" v="2" actId="478"/>
          <ac:spMkLst>
            <pc:docMk/>
            <pc:sldMk cId="1700631007" sldId="266"/>
            <ac:spMk id="3" creationId="{7784A2F5-8C34-49E0-8391-44254A4C6EED}"/>
          </ac:spMkLst>
        </pc:spChg>
        <pc:spChg chg="mod ord">
          <ac:chgData name="Pete Haddadro" userId="a562e409d0ce3554" providerId="LiveId" clId="{35527B21-BA16-44B3-92A8-774B815CDA93}" dt="2019-02-25T02:08:24.075" v="95" actId="207"/>
          <ac:spMkLst>
            <pc:docMk/>
            <pc:sldMk cId="1700631007" sldId="266"/>
            <ac:spMk id="5" creationId="{D8241F6E-103B-458E-A380-7EB4F296917F}"/>
          </ac:spMkLst>
        </pc:spChg>
        <pc:spChg chg="del">
          <ac:chgData name="Pete Haddadro" userId="a562e409d0ce3554" providerId="LiveId" clId="{35527B21-BA16-44B3-92A8-774B815CDA93}" dt="2019-02-25T02:05:13.294" v="73" actId="478"/>
          <ac:spMkLst>
            <pc:docMk/>
            <pc:sldMk cId="1700631007" sldId="266"/>
            <ac:spMk id="6" creationId="{7EF942FA-DEBA-4D86-B75C-4C518BF94FEC}"/>
          </ac:spMkLst>
        </pc:spChg>
        <pc:spChg chg="mod ord">
          <ac:chgData name="Pete Haddadro" userId="a562e409d0ce3554" providerId="LiveId" clId="{35527B21-BA16-44B3-92A8-774B815CDA93}" dt="2019-02-25T02:08:06.024" v="93" actId="207"/>
          <ac:spMkLst>
            <pc:docMk/>
            <pc:sldMk cId="1700631007" sldId="266"/>
            <ac:spMk id="7" creationId="{F4A8696F-763E-47AB-A637-3DD0EBF0B74B}"/>
          </ac:spMkLst>
        </pc:spChg>
        <pc:spChg chg="mod">
          <ac:chgData name="Pete Haddadro" userId="a562e409d0ce3554" providerId="LiveId" clId="{35527B21-BA16-44B3-92A8-774B815CDA93}" dt="2019-02-25T02:08:52.702" v="105" actId="1038"/>
          <ac:spMkLst>
            <pc:docMk/>
            <pc:sldMk cId="1700631007" sldId="266"/>
            <ac:spMk id="8" creationId="{D39CA4D9-4866-465B-842F-B3BB8F6730E0}"/>
          </ac:spMkLst>
        </pc:spChg>
        <pc:spChg chg="mod">
          <ac:chgData name="Pete Haddadro" userId="a562e409d0ce3554" providerId="LiveId" clId="{35527B21-BA16-44B3-92A8-774B815CDA93}" dt="2019-02-25T02:08:27.177" v="96" actId="207"/>
          <ac:spMkLst>
            <pc:docMk/>
            <pc:sldMk cId="1700631007" sldId="266"/>
            <ac:spMk id="9" creationId="{180467E3-8D98-4E34-9D1A-8C477C42DF73}"/>
          </ac:spMkLst>
        </pc:spChg>
        <pc:spChg chg="mod">
          <ac:chgData name="Pete Haddadro" userId="a562e409d0ce3554" providerId="LiveId" clId="{35527B21-BA16-44B3-92A8-774B815CDA93}" dt="2019-02-25T02:08:32.146" v="97" actId="207"/>
          <ac:spMkLst>
            <pc:docMk/>
            <pc:sldMk cId="1700631007" sldId="266"/>
            <ac:spMk id="10" creationId="{A91F5D6E-6E46-44B4-84AE-689D12C7D7F2}"/>
          </ac:spMkLst>
        </pc:spChg>
        <pc:spChg chg="add del mod">
          <ac:chgData name="Pete Haddadro" userId="a562e409d0ce3554" providerId="LiveId" clId="{35527B21-BA16-44B3-92A8-774B815CDA93}" dt="2019-02-25T02:09:15.556" v="109"/>
          <ac:spMkLst>
            <pc:docMk/>
            <pc:sldMk cId="1700631007" sldId="266"/>
            <ac:spMk id="11" creationId="{FAD9F150-3CC0-4E13-B05D-1497114E4C7E}"/>
          </ac:spMkLst>
        </pc:spChg>
        <pc:spChg chg="add del mod">
          <ac:chgData name="Pete Haddadro" userId="a562e409d0ce3554" providerId="LiveId" clId="{35527B21-BA16-44B3-92A8-774B815CDA93}" dt="2019-02-25T02:06:12.887" v="83" actId="478"/>
          <ac:spMkLst>
            <pc:docMk/>
            <pc:sldMk cId="1700631007" sldId="266"/>
            <ac:spMk id="12" creationId="{D57E2797-133A-4CD1-9CCF-00148693B1FE}"/>
          </ac:spMkLst>
        </pc:spChg>
        <pc:grpChg chg="add del mod ord">
          <ac:chgData name="Pete Haddadro" userId="a562e409d0ce3554" providerId="LiveId" clId="{35527B21-BA16-44B3-92A8-774B815CDA93}" dt="2019-02-25T02:08:58.114" v="106"/>
          <ac:grpSpMkLst>
            <pc:docMk/>
            <pc:sldMk cId="1700631007" sldId="266"/>
            <ac:grpSpMk id="4" creationId="{4BD8EFBD-EE45-4142-9787-083B36FC46F6}"/>
          </ac:grpSpMkLst>
        </pc:gr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37A90-F8FF-E246-BE93-6A1EF289211F}" type="datetimeFigureOut">
              <a:rPr lang="es-ES" smtClean="0"/>
              <a:t>24/02/2019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6C7BD-2724-F64F-9850-2265B19FCED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37A90-F8FF-E246-BE93-6A1EF289211F}" type="datetimeFigureOut">
              <a:rPr lang="es-ES" smtClean="0"/>
              <a:t>24/02/2019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6C7BD-2724-F64F-9850-2265B19FCED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37A90-F8FF-E246-BE93-6A1EF289211F}" type="datetimeFigureOut">
              <a:rPr lang="es-ES" smtClean="0"/>
              <a:t>24/02/2019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6C7BD-2724-F64F-9850-2265B19FCED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37A90-F8FF-E246-BE93-6A1EF289211F}" type="datetimeFigureOut">
              <a:rPr lang="es-ES" smtClean="0"/>
              <a:t>24/02/2019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6C7BD-2724-F64F-9850-2265B19FCED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37A90-F8FF-E246-BE93-6A1EF289211F}" type="datetimeFigureOut">
              <a:rPr lang="es-ES" smtClean="0"/>
              <a:t>24/02/2019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6C7BD-2724-F64F-9850-2265B19FCED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37A90-F8FF-E246-BE93-6A1EF289211F}" type="datetimeFigureOut">
              <a:rPr lang="es-ES" smtClean="0"/>
              <a:t>24/02/2019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6C7BD-2724-F64F-9850-2265B19FCED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37A90-F8FF-E246-BE93-6A1EF289211F}" type="datetimeFigureOut">
              <a:rPr lang="es-ES" smtClean="0"/>
              <a:t>24/02/2019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6C7BD-2724-F64F-9850-2265B19FCED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37A90-F8FF-E246-BE93-6A1EF289211F}" type="datetimeFigureOut">
              <a:rPr lang="es-ES" smtClean="0"/>
              <a:t>24/02/2019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6C7BD-2724-F64F-9850-2265B19FCED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/>
              <a:t>Arrastre la imagen al marcador de posición o haga clic en el icono para agregar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37A90-F8FF-E246-BE93-6A1EF289211F}" type="datetimeFigureOut">
              <a:rPr lang="es-ES" smtClean="0"/>
              <a:t>24/02/2019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6C7BD-2724-F64F-9850-2265B19FCED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37A90-F8FF-E246-BE93-6A1EF289211F}" type="datetimeFigureOut">
              <a:rPr lang="es-ES" smtClean="0"/>
              <a:t>24/02/2019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6C7BD-2724-F64F-9850-2265B19FCED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37A90-F8FF-E246-BE93-6A1EF289211F}" type="datetimeFigureOut">
              <a:rPr lang="es-ES" smtClean="0"/>
              <a:t>24/02/2019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6C7BD-2724-F64F-9850-2265B19FCED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D37A90-F8FF-E246-BE93-6A1EF289211F}" type="datetimeFigureOut">
              <a:rPr lang="es-ES" smtClean="0"/>
              <a:t>24/02/2019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6C7BD-2724-F64F-9850-2265B19FCED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Argumentos deductivos e inductivos</a:t>
            </a:r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i="1" dirty="0"/>
              <a:t>Un primer acercamiento</a:t>
            </a:r>
          </a:p>
        </p:txBody>
      </p:sp>
    </p:spTree>
    <p:extLst>
      <p:ext uri="{BB962C8B-B14F-4D97-AF65-F5344CB8AC3E}">
        <p14:creationId xmlns:p14="http://schemas.microsoft.com/office/powerpoint/2010/main" val="33741879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Argumentar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s-ES" dirty="0"/>
              <a:t>Argumentar es el arte de </a:t>
            </a:r>
            <a:r>
              <a:rPr lang="es-ES" b="1" i="1" dirty="0"/>
              <a:t>dar razones</a:t>
            </a:r>
            <a:r>
              <a:rPr lang="es-ES" dirty="0"/>
              <a:t>. Es la práctica de ofrecer un punto de vista u opinión, acompañado de las razones que brindan apoyo a ese punto de vista.</a:t>
            </a:r>
          </a:p>
          <a:p>
            <a:pPr marL="0" indent="0" algn="just">
              <a:buNone/>
            </a:pPr>
            <a:r>
              <a:rPr lang="es-ES" b="1" i="1" dirty="0"/>
              <a:t>Argumentar es hacer públicas las razones que sustentan una idea</a:t>
            </a:r>
            <a:r>
              <a:rPr lang="es-ES" dirty="0"/>
              <a:t>, y no meramente expresar la idea de modo aislado.</a:t>
            </a:r>
            <a:endParaRPr lang="es-ES" b="1" i="1" dirty="0"/>
          </a:p>
        </p:txBody>
      </p:sp>
    </p:spTree>
    <p:extLst>
      <p:ext uri="{BB962C8B-B14F-4D97-AF65-F5344CB8AC3E}">
        <p14:creationId xmlns:p14="http://schemas.microsoft.com/office/powerpoint/2010/main" val="2490710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¿Qué es un argumento?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s-ES" dirty="0"/>
              <a:t>Un argumento es una colección de proposiciones. </a:t>
            </a:r>
          </a:p>
          <a:p>
            <a:pPr marL="0" indent="0" algn="just">
              <a:buNone/>
            </a:pPr>
            <a:r>
              <a:rPr lang="es-ES" dirty="0"/>
              <a:t>Una proposición aislada puede expresar una idea, opinión o creencia. Pero puesto que argumentar implica eso y además exhibir públicamente las razones que sustentan la idea expresada, entonces es claro que una proposición aislada no puede constituir un argumento.</a:t>
            </a:r>
          </a:p>
          <a:p>
            <a:pPr marL="0" indent="0" algn="just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32494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¿Qué es un argumento?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s-ES" dirty="0"/>
              <a:t>Puesto que un argumento es una colección de proposiciones y que argumentar consiste en expresar razones (y no meras opiniones o ideas aisladas), entonces las proposiciones que conforman un argumento juegan diversos roles dentro del mismo.</a:t>
            </a:r>
          </a:p>
        </p:txBody>
      </p:sp>
    </p:spTree>
    <p:extLst>
      <p:ext uri="{BB962C8B-B14F-4D97-AF65-F5344CB8AC3E}">
        <p14:creationId xmlns:p14="http://schemas.microsoft.com/office/powerpoint/2010/main" val="2335811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Partes de un argumento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s-ES" b="1" u="sng" dirty="0"/>
              <a:t>Conclusión</a:t>
            </a:r>
            <a:r>
              <a:rPr lang="es-ES" dirty="0"/>
              <a:t>: Es la idea, creencia u opinión de la que se pretende persuadir al auditorio.</a:t>
            </a:r>
          </a:p>
          <a:p>
            <a:pPr algn="just"/>
            <a:r>
              <a:rPr lang="es-ES" b="1" u="sng" dirty="0"/>
              <a:t>Premisas</a:t>
            </a:r>
            <a:r>
              <a:rPr lang="es-ES" dirty="0"/>
              <a:t>: Son las razones, pruebas o evidencia que brindan apoyo a la conclusión.</a:t>
            </a:r>
          </a:p>
          <a:p>
            <a:pPr algn="just"/>
            <a:endParaRPr lang="es-ES" dirty="0"/>
          </a:p>
          <a:p>
            <a:pPr marL="0" indent="0" algn="just">
              <a:buNone/>
            </a:pPr>
            <a:r>
              <a:rPr lang="es-ES" dirty="0"/>
              <a:t>Ejemplo:</a:t>
            </a:r>
          </a:p>
          <a:p>
            <a:pPr marL="514350" indent="-514350" algn="just">
              <a:buAutoNum type="alphaUcParenR"/>
            </a:pPr>
            <a:r>
              <a:rPr lang="es-ES" i="1" dirty="0"/>
              <a:t>Todos los humanos son mortales</a:t>
            </a:r>
          </a:p>
          <a:p>
            <a:pPr marL="514350" indent="-514350" algn="just">
              <a:buAutoNum type="alphaUcParenR"/>
            </a:pPr>
            <a:r>
              <a:rPr lang="es-ES" i="1" dirty="0"/>
              <a:t>Sócrates es humano</a:t>
            </a:r>
          </a:p>
          <a:p>
            <a:pPr marL="514350" indent="-514350" algn="just">
              <a:buAutoNum type="alphaUcParenR"/>
            </a:pPr>
            <a:r>
              <a:rPr lang="es-ES" i="1" dirty="0"/>
              <a:t>Por lo tanto, Sócrates es mortal</a:t>
            </a:r>
            <a:endParaRPr lang="es-ES" dirty="0"/>
          </a:p>
          <a:p>
            <a:pPr marL="0" indent="0" algn="just">
              <a:buNone/>
            </a:pPr>
            <a:endParaRPr lang="es-ES" dirty="0"/>
          </a:p>
          <a:p>
            <a:pPr marL="0" indent="0" algn="just">
              <a:buNone/>
            </a:pPr>
            <a:r>
              <a:rPr lang="es-ES" dirty="0"/>
              <a:t>Aquí las proposiciones </a:t>
            </a:r>
            <a:r>
              <a:rPr lang="es-ES" i="1" dirty="0"/>
              <a:t>A</a:t>
            </a:r>
            <a:r>
              <a:rPr lang="es-ES" dirty="0"/>
              <a:t> y </a:t>
            </a:r>
            <a:r>
              <a:rPr lang="es-ES" i="1" dirty="0"/>
              <a:t>B</a:t>
            </a:r>
            <a:r>
              <a:rPr lang="es-ES" dirty="0"/>
              <a:t> son las premisas, mientras que </a:t>
            </a:r>
            <a:r>
              <a:rPr lang="es-ES" i="1" dirty="0"/>
              <a:t>C</a:t>
            </a:r>
            <a:r>
              <a:rPr lang="es-ES" dirty="0"/>
              <a:t> es la conclusión. </a:t>
            </a:r>
          </a:p>
          <a:p>
            <a:pPr marL="0" indent="0" algn="just">
              <a:buNone/>
            </a:pPr>
            <a:endParaRPr lang="es-ES" dirty="0"/>
          </a:p>
          <a:p>
            <a:pPr marL="0" indent="0" algn="just">
              <a:buNone/>
            </a:pPr>
            <a:r>
              <a:rPr lang="es-ES" dirty="0"/>
              <a:t>Quien expresa el argumento sostiene que Sócrates es mortal. Para sustentar esa creencia, ofrece </a:t>
            </a:r>
            <a:r>
              <a:rPr lang="es-ES" i="1" dirty="0"/>
              <a:t>A</a:t>
            </a:r>
            <a:r>
              <a:rPr lang="es-ES" dirty="0"/>
              <a:t> y </a:t>
            </a:r>
            <a:r>
              <a:rPr lang="es-ES" i="1" dirty="0"/>
              <a:t>B</a:t>
            </a:r>
            <a:r>
              <a:rPr lang="es-ES" dirty="0"/>
              <a:t> como razones de apoyo.</a:t>
            </a:r>
          </a:p>
        </p:txBody>
      </p:sp>
    </p:spTree>
    <p:extLst>
      <p:ext uri="{BB962C8B-B14F-4D97-AF65-F5344CB8AC3E}">
        <p14:creationId xmlns:p14="http://schemas.microsoft.com/office/powerpoint/2010/main" val="2004414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Conexión entre premisas y conclusión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dirty="0"/>
              <a:t>El paso intelectual de premisas a conclusión dentro de un argumento debe de estar debidamente garantizado. Entre ambas partes debe de existir un vínculo lógico. Las premisas deben efectivamente apoyar a la conclusión.</a:t>
            </a:r>
          </a:p>
          <a:p>
            <a:pPr marL="0" indent="0" algn="just">
              <a:buNone/>
            </a:pPr>
            <a:r>
              <a:rPr lang="es-ES" dirty="0"/>
              <a:t>Al grado de fuerza con el que las premisas apoyan a una conclusión se le puede llamar “fuerza inferencial”. </a:t>
            </a:r>
          </a:p>
        </p:txBody>
      </p:sp>
    </p:spTree>
    <p:extLst>
      <p:ext uri="{BB962C8B-B14F-4D97-AF65-F5344CB8AC3E}">
        <p14:creationId xmlns:p14="http://schemas.microsoft.com/office/powerpoint/2010/main" val="28156942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Inferir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es-ES" dirty="0"/>
              <a:t>Inferir es extraer información nueva a partir de información previamente conocida. En un argumento, el paso de premisas a conclusión es lo que llamamos una “inferencia”. </a:t>
            </a:r>
          </a:p>
          <a:p>
            <a:pPr marL="0" indent="0" algn="just">
              <a:buNone/>
            </a:pPr>
            <a:r>
              <a:rPr lang="es-ES" dirty="0"/>
              <a:t>Que las premisas brinden apoyo a la conclusión lo que quiere decir es que la conclusión se debe poder inferir de las premisas.</a:t>
            </a:r>
          </a:p>
          <a:p>
            <a:pPr marL="0" indent="0" algn="just">
              <a:buNone/>
            </a:pPr>
            <a:r>
              <a:rPr lang="es-ES" dirty="0"/>
              <a:t>La fuerza inferencial es, entonces, la efectividad con la que la conclusión </a:t>
            </a:r>
            <a:r>
              <a:rPr lang="es-ES" i="1" dirty="0"/>
              <a:t>se extrae </a:t>
            </a:r>
            <a:r>
              <a:rPr lang="es-ES" dirty="0"/>
              <a:t>de las premisas.</a:t>
            </a:r>
          </a:p>
          <a:p>
            <a:pPr marL="0" indent="0" algn="just">
              <a:buNone/>
            </a:pPr>
            <a:r>
              <a:rPr lang="es-ES" dirty="0"/>
              <a:t>Atendiendo a su fuerza inferencial, los argumentos pueden clasificarse en deductivos o inductivos.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58152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Argumentos deductivos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s-ES" dirty="0"/>
              <a:t>Son los que poseen mayor fuerza inferencial. En ellos, la conclusión se sigue con la mayor certeza posible de las premisas.</a:t>
            </a:r>
          </a:p>
          <a:p>
            <a:pPr algn="just"/>
            <a:r>
              <a:rPr lang="es-ES" dirty="0"/>
              <a:t>Se dice que en un argumento deductivo exitoso, </a:t>
            </a:r>
            <a:r>
              <a:rPr lang="es-ES" i="1" dirty="0"/>
              <a:t>si las premisas son verdaderas, la conclusión es necesariamente verdadera</a:t>
            </a:r>
            <a:r>
              <a:rPr lang="es-ES" dirty="0"/>
              <a:t>.</a:t>
            </a:r>
          </a:p>
          <a:p>
            <a:pPr algn="just"/>
            <a:r>
              <a:rPr lang="es-ES" dirty="0"/>
              <a:t>No es posible, pues, que en un argumento deductivo las premisas sean todas verdaderas y la conclusión falsa.</a:t>
            </a:r>
          </a:p>
        </p:txBody>
      </p:sp>
    </p:spTree>
    <p:extLst>
      <p:ext uri="{BB962C8B-B14F-4D97-AF65-F5344CB8AC3E}">
        <p14:creationId xmlns:p14="http://schemas.microsoft.com/office/powerpoint/2010/main" val="8369393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Argumentos Inductivos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/>
              <a:t>En ellos existe notablemente menor fuerza inferencial en la relación entre premisas y conclusión.</a:t>
            </a:r>
          </a:p>
          <a:p>
            <a:pPr algn="just"/>
            <a:r>
              <a:rPr lang="es-ES" dirty="0"/>
              <a:t>En un argumento inductivo, la conclusión es apenas </a:t>
            </a:r>
            <a:r>
              <a:rPr lang="es-ES" i="1" dirty="0"/>
              <a:t>probablemente verdadera, si las premisas son verdaderas.</a:t>
            </a:r>
          </a:p>
          <a:p>
            <a:pPr algn="just"/>
            <a:r>
              <a:rPr lang="es-ES" dirty="0"/>
              <a:t>Es decir, es posible que la conclusión sea falsa a pesar de que las premisas sean verdaderas.</a:t>
            </a:r>
          </a:p>
        </p:txBody>
      </p:sp>
    </p:spTree>
    <p:extLst>
      <p:ext uri="{BB962C8B-B14F-4D97-AF65-F5344CB8AC3E}">
        <p14:creationId xmlns:p14="http://schemas.microsoft.com/office/powerpoint/2010/main" val="36097454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Cuadro comparativo con ejemplos</a:t>
            </a: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8972953"/>
              </p:ext>
            </p:extLst>
          </p:nvPr>
        </p:nvGraphicFramePr>
        <p:xfrm>
          <a:off x="457200" y="1600200"/>
          <a:ext cx="8229600" cy="41500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1144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Ejemplo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Tipo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En conjuntos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48491">
                <a:tc>
                  <a:txBody>
                    <a:bodyPr/>
                    <a:lstStyle/>
                    <a:p>
                      <a:pPr algn="just"/>
                      <a:r>
                        <a:rPr lang="es-ES" dirty="0"/>
                        <a:t>1.- A</a:t>
                      </a:r>
                      <a:r>
                        <a:rPr lang="es-ES" baseline="0" dirty="0"/>
                        <a:t> todos los franceses les gusta el vino.</a:t>
                      </a:r>
                    </a:p>
                    <a:p>
                      <a:pPr algn="just"/>
                      <a:r>
                        <a:rPr lang="es-ES" baseline="0" dirty="0"/>
                        <a:t>2.- Pierre es francés.</a:t>
                      </a:r>
                    </a:p>
                    <a:p>
                      <a:pPr algn="just"/>
                      <a:r>
                        <a:rPr lang="es-ES" baseline="0" dirty="0"/>
                        <a:t>Por lo tanto,</a:t>
                      </a:r>
                    </a:p>
                    <a:p>
                      <a:pPr algn="just"/>
                      <a:r>
                        <a:rPr lang="es-ES" baseline="0" dirty="0"/>
                        <a:t>3.- A Pierre le gusta el vino.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Deductivo</a:t>
                      </a:r>
                    </a:p>
                    <a:p>
                      <a:pPr algn="ctr"/>
                      <a:r>
                        <a:rPr lang="es-ES" dirty="0"/>
                        <a:t>Si las premisas son verdaderas, la conclusión es </a:t>
                      </a:r>
                      <a:r>
                        <a:rPr lang="es-ES" i="1" dirty="0"/>
                        <a:t>necesariamente</a:t>
                      </a:r>
                      <a:r>
                        <a:rPr lang="es-ES" dirty="0"/>
                        <a:t> verdadera.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0439">
                <a:tc>
                  <a:txBody>
                    <a:bodyPr/>
                    <a:lstStyle/>
                    <a:p>
                      <a:pPr algn="just"/>
                      <a:r>
                        <a:rPr lang="es-ES" dirty="0"/>
                        <a:t>1.- A muchos franceses les</a:t>
                      </a:r>
                      <a:r>
                        <a:rPr lang="es-ES" baseline="0" dirty="0"/>
                        <a:t> gusta el vino.</a:t>
                      </a:r>
                    </a:p>
                    <a:p>
                      <a:pPr algn="just"/>
                      <a:r>
                        <a:rPr lang="es-ES" baseline="0" dirty="0"/>
                        <a:t>2.- Pierre es francés.</a:t>
                      </a:r>
                    </a:p>
                    <a:p>
                      <a:pPr algn="just"/>
                      <a:r>
                        <a:rPr lang="es-ES" baseline="0" dirty="0"/>
                        <a:t>Por lo tanto,</a:t>
                      </a:r>
                    </a:p>
                    <a:p>
                      <a:pPr algn="just"/>
                      <a:r>
                        <a:rPr lang="es-ES" baseline="0" dirty="0"/>
                        <a:t>3.- A Pierre probablemente gusta el vino.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Inductivo</a:t>
                      </a:r>
                    </a:p>
                    <a:p>
                      <a:pPr algn="ctr"/>
                      <a:r>
                        <a:rPr lang="es-ES" dirty="0"/>
                        <a:t>Si las premisas son</a:t>
                      </a:r>
                      <a:r>
                        <a:rPr lang="es-ES" baseline="0" dirty="0"/>
                        <a:t> verdaderas, la conclusión es </a:t>
                      </a:r>
                      <a:r>
                        <a:rPr lang="es-ES" i="1" baseline="0" dirty="0"/>
                        <a:t>probablemente</a:t>
                      </a:r>
                      <a:r>
                        <a:rPr lang="es-ES" baseline="0" dirty="0"/>
                        <a:t> verdadera.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20" name="Agrupar 19"/>
          <p:cNvGrpSpPr/>
          <p:nvPr/>
        </p:nvGrpSpPr>
        <p:grpSpPr>
          <a:xfrm>
            <a:off x="6040502" y="2257137"/>
            <a:ext cx="2522393" cy="1477328"/>
            <a:chOff x="6040502" y="2257137"/>
            <a:chExt cx="2522393" cy="1477328"/>
          </a:xfrm>
        </p:grpSpPr>
        <p:sp>
          <p:nvSpPr>
            <p:cNvPr id="7" name="CuadroTexto 6"/>
            <p:cNvSpPr txBox="1"/>
            <p:nvPr/>
          </p:nvSpPr>
          <p:spPr>
            <a:xfrm>
              <a:off x="6040502" y="2257137"/>
              <a:ext cx="2522393" cy="1477328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s-ES" dirty="0">
                  <a:solidFill>
                    <a:schemeClr val="bg2">
                      <a:lumMod val="40000"/>
                      <a:lumOff val="60000"/>
                    </a:schemeClr>
                  </a:solidFill>
                </a:rPr>
                <a:t>U</a:t>
              </a:r>
            </a:p>
            <a:p>
              <a:endParaRPr lang="es-ES" dirty="0"/>
            </a:p>
            <a:p>
              <a:endParaRPr lang="es-ES" dirty="0"/>
            </a:p>
            <a:p>
              <a:endParaRPr lang="es-ES" dirty="0"/>
            </a:p>
            <a:p>
              <a:endParaRPr lang="es-ES" dirty="0"/>
            </a:p>
          </p:txBody>
        </p:sp>
        <p:sp>
          <p:nvSpPr>
            <p:cNvPr id="9" name="Elipse 8"/>
            <p:cNvSpPr/>
            <p:nvPr/>
          </p:nvSpPr>
          <p:spPr>
            <a:xfrm>
              <a:off x="6303812" y="2288120"/>
              <a:ext cx="1920561" cy="1368896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1" name="Elipse 10"/>
            <p:cNvSpPr/>
            <p:nvPr/>
          </p:nvSpPr>
          <p:spPr>
            <a:xfrm>
              <a:off x="6876876" y="2425940"/>
              <a:ext cx="1053215" cy="961941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3" name="CuadroTexto 12"/>
            <p:cNvSpPr txBox="1"/>
            <p:nvPr/>
          </p:nvSpPr>
          <p:spPr>
            <a:xfrm>
              <a:off x="7418970" y="2783785"/>
              <a:ext cx="3059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dirty="0">
                  <a:solidFill>
                    <a:srgbClr val="FF0000"/>
                  </a:solidFill>
                </a:rPr>
                <a:t>p</a:t>
              </a:r>
            </a:p>
          </p:txBody>
        </p:sp>
        <p:sp>
          <p:nvSpPr>
            <p:cNvPr id="15" name="CuadroTexto 14"/>
            <p:cNvSpPr txBox="1"/>
            <p:nvPr/>
          </p:nvSpPr>
          <p:spPr>
            <a:xfrm>
              <a:off x="6269898" y="3303173"/>
              <a:ext cx="3257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>
                  <a:solidFill>
                    <a:schemeClr val="bg2">
                      <a:lumMod val="40000"/>
                      <a:lumOff val="60000"/>
                    </a:schemeClr>
                  </a:solidFill>
                </a:rPr>
                <a:t>V</a:t>
              </a:r>
            </a:p>
          </p:txBody>
        </p:sp>
        <p:sp>
          <p:nvSpPr>
            <p:cNvPr id="17" name="CuadroTexto 16"/>
            <p:cNvSpPr txBox="1"/>
            <p:nvPr/>
          </p:nvSpPr>
          <p:spPr>
            <a:xfrm>
              <a:off x="6744212" y="3080407"/>
              <a:ext cx="2907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>
                  <a:solidFill>
                    <a:schemeClr val="bg2">
                      <a:lumMod val="40000"/>
                      <a:lumOff val="60000"/>
                    </a:schemeClr>
                  </a:solidFill>
                </a:rPr>
                <a:t>F</a:t>
              </a:r>
            </a:p>
          </p:txBody>
        </p:sp>
      </p:grpSp>
      <p:sp>
        <p:nvSpPr>
          <p:cNvPr id="21" name="CuadroTexto 20"/>
          <p:cNvSpPr txBox="1"/>
          <p:nvPr/>
        </p:nvSpPr>
        <p:spPr>
          <a:xfrm>
            <a:off x="6882366" y="3636880"/>
            <a:ext cx="856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i="1" dirty="0"/>
              <a:t>F ⊂ V</a:t>
            </a:r>
            <a:endParaRPr lang="es-MX" dirty="0"/>
          </a:p>
        </p:txBody>
      </p:sp>
      <p:sp>
        <p:nvSpPr>
          <p:cNvPr id="22" name="CuadroTexto 21"/>
          <p:cNvSpPr txBox="1"/>
          <p:nvPr/>
        </p:nvSpPr>
        <p:spPr>
          <a:xfrm>
            <a:off x="6864176" y="5411668"/>
            <a:ext cx="856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i="1" dirty="0"/>
              <a:t>F ⊂ V</a:t>
            </a:r>
            <a:endParaRPr lang="es-MX" dirty="0"/>
          </a:p>
        </p:txBody>
      </p:sp>
      <p:grpSp>
        <p:nvGrpSpPr>
          <p:cNvPr id="23" name="Agrupar 18">
            <a:extLst>
              <a:ext uri="{FF2B5EF4-FFF2-40B4-BE49-F238E27FC236}">
                <a16:creationId xmlns:a16="http://schemas.microsoft.com/office/drawing/2014/main" id="{A73EF7F1-3554-42B3-98FE-E41A7286DFDC}"/>
              </a:ext>
            </a:extLst>
          </p:cNvPr>
          <p:cNvGrpSpPr/>
          <p:nvPr/>
        </p:nvGrpSpPr>
        <p:grpSpPr>
          <a:xfrm>
            <a:off x="6049357" y="4014861"/>
            <a:ext cx="2522393" cy="1477328"/>
            <a:chOff x="6040502" y="3997840"/>
            <a:chExt cx="2522393" cy="1477328"/>
          </a:xfrm>
        </p:grpSpPr>
        <p:sp>
          <p:nvSpPr>
            <p:cNvPr id="24" name="CuadroTexto 23">
              <a:extLst>
                <a:ext uri="{FF2B5EF4-FFF2-40B4-BE49-F238E27FC236}">
                  <a16:creationId xmlns:a16="http://schemas.microsoft.com/office/drawing/2014/main" id="{0055537A-BD65-472D-BBF4-2E470D512071}"/>
                </a:ext>
              </a:extLst>
            </p:cNvPr>
            <p:cNvSpPr txBox="1"/>
            <p:nvPr/>
          </p:nvSpPr>
          <p:spPr>
            <a:xfrm>
              <a:off x="6040502" y="3997840"/>
              <a:ext cx="2522393" cy="1477328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s-ES" dirty="0">
                  <a:solidFill>
                    <a:schemeClr val="accent1"/>
                  </a:solidFill>
                </a:rPr>
                <a:t>U</a:t>
              </a:r>
            </a:p>
            <a:p>
              <a:endParaRPr lang="es-ES" dirty="0"/>
            </a:p>
            <a:p>
              <a:endParaRPr lang="es-ES" dirty="0"/>
            </a:p>
            <a:p>
              <a:endParaRPr lang="es-ES" dirty="0"/>
            </a:p>
            <a:p>
              <a:endParaRPr lang="es-ES" dirty="0"/>
            </a:p>
          </p:txBody>
        </p:sp>
        <p:sp>
          <p:nvSpPr>
            <p:cNvPr id="25" name="CuadroTexto 24">
              <a:extLst>
                <a:ext uri="{FF2B5EF4-FFF2-40B4-BE49-F238E27FC236}">
                  <a16:creationId xmlns:a16="http://schemas.microsoft.com/office/drawing/2014/main" id="{FD6E3579-5FEA-4D45-A913-B5AAB5EAE6CB}"/>
                </a:ext>
              </a:extLst>
            </p:cNvPr>
            <p:cNvSpPr txBox="1"/>
            <p:nvPr/>
          </p:nvSpPr>
          <p:spPr>
            <a:xfrm>
              <a:off x="7076704" y="4561265"/>
              <a:ext cx="48122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600" dirty="0">
                  <a:solidFill>
                    <a:srgbClr val="FF0000"/>
                  </a:solidFill>
                </a:rPr>
                <a:t>¿p?</a:t>
              </a:r>
            </a:p>
          </p:txBody>
        </p:sp>
        <p:sp>
          <p:nvSpPr>
            <p:cNvPr id="26" name="CuadroTexto 25">
              <a:extLst>
                <a:ext uri="{FF2B5EF4-FFF2-40B4-BE49-F238E27FC236}">
                  <a16:creationId xmlns:a16="http://schemas.microsoft.com/office/drawing/2014/main" id="{FE9C426D-AB91-481D-B900-058D560FEB0F}"/>
                </a:ext>
              </a:extLst>
            </p:cNvPr>
            <p:cNvSpPr txBox="1"/>
            <p:nvPr/>
          </p:nvSpPr>
          <p:spPr>
            <a:xfrm>
              <a:off x="6280445" y="5043876"/>
              <a:ext cx="3257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>
                  <a:solidFill>
                    <a:schemeClr val="accent1"/>
                  </a:solidFill>
                </a:rPr>
                <a:t>V</a:t>
              </a:r>
            </a:p>
          </p:txBody>
        </p:sp>
        <p:sp>
          <p:nvSpPr>
            <p:cNvPr id="27" name="CuadroTexto 26">
              <a:extLst>
                <a:ext uri="{FF2B5EF4-FFF2-40B4-BE49-F238E27FC236}">
                  <a16:creationId xmlns:a16="http://schemas.microsoft.com/office/drawing/2014/main" id="{35D8BE0E-D44F-4CC7-9130-328919DBF62A}"/>
                </a:ext>
              </a:extLst>
            </p:cNvPr>
            <p:cNvSpPr txBox="1"/>
            <p:nvPr/>
          </p:nvSpPr>
          <p:spPr>
            <a:xfrm>
              <a:off x="8027890" y="5043876"/>
              <a:ext cx="2907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>
                  <a:solidFill>
                    <a:schemeClr val="accent1"/>
                  </a:solidFill>
                </a:rPr>
                <a:t>F</a:t>
              </a:r>
            </a:p>
          </p:txBody>
        </p:sp>
        <p:sp>
          <p:nvSpPr>
            <p:cNvPr id="28" name="Elipse 27">
              <a:extLst>
                <a:ext uri="{FF2B5EF4-FFF2-40B4-BE49-F238E27FC236}">
                  <a16:creationId xmlns:a16="http://schemas.microsoft.com/office/drawing/2014/main" id="{932CAE06-C751-4EFA-AEC9-F9098BED6889}"/>
                </a:ext>
              </a:extLst>
            </p:cNvPr>
            <p:cNvSpPr/>
            <p:nvPr/>
          </p:nvSpPr>
          <p:spPr>
            <a:xfrm>
              <a:off x="7131404" y="4259581"/>
              <a:ext cx="1053215" cy="961941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  <p:sp>
        <p:nvSpPr>
          <p:cNvPr id="29" name="Elipse 28">
            <a:extLst>
              <a:ext uri="{FF2B5EF4-FFF2-40B4-BE49-F238E27FC236}">
                <a16:creationId xmlns:a16="http://schemas.microsoft.com/office/drawing/2014/main" id="{5D47B729-B297-48D3-801C-E4DEEC8CFE8A}"/>
              </a:ext>
            </a:extLst>
          </p:cNvPr>
          <p:cNvSpPr/>
          <p:nvPr/>
        </p:nvSpPr>
        <p:spPr>
          <a:xfrm>
            <a:off x="6452165" y="4286608"/>
            <a:ext cx="1053215" cy="961941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99030626"/>
      </p:ext>
    </p:extLst>
  </p:cSld>
  <p:clrMapOvr>
    <a:masterClrMapping/>
  </p:clrMapOvr>
</p:sld>
</file>

<file path=ppt/theme/theme1.xml><?xml version="1.0" encoding="utf-8"?>
<a:theme xmlns:a="http://schemas.openxmlformats.org/drawingml/2006/main" name="Negr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Negro .thmx</Template>
  <TotalTime>1214</TotalTime>
  <Words>643</Words>
  <Application>Microsoft Office PowerPoint</Application>
  <PresentationFormat>Presentación en pantalla (4:3)</PresentationFormat>
  <Paragraphs>68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3" baseType="lpstr">
      <vt:lpstr>Arial</vt:lpstr>
      <vt:lpstr>Calibri</vt:lpstr>
      <vt:lpstr>Negro</vt:lpstr>
      <vt:lpstr>Argumentos deductivos e inductivos</vt:lpstr>
      <vt:lpstr>Argumentar</vt:lpstr>
      <vt:lpstr>¿Qué es un argumento?</vt:lpstr>
      <vt:lpstr>¿Qué es un argumento?</vt:lpstr>
      <vt:lpstr>Partes de un argumento</vt:lpstr>
      <vt:lpstr>Conexión entre premisas y conclusión</vt:lpstr>
      <vt:lpstr>Inferir</vt:lpstr>
      <vt:lpstr>Argumentos deductivos</vt:lpstr>
      <vt:lpstr>Argumentos Inductivos</vt:lpstr>
      <vt:lpstr>Cuadro comparativo con ejemplos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Argumentos deductivos vs inductivos</dc:title>
  <dc:creator>Pedro Humberto Haddad Bernat</dc:creator>
  <cp:lastModifiedBy>Pete Haddadro</cp:lastModifiedBy>
  <cp:revision>7</cp:revision>
  <dcterms:created xsi:type="dcterms:W3CDTF">2018-10-31T00:03:14Z</dcterms:created>
  <dcterms:modified xsi:type="dcterms:W3CDTF">2019-02-25T02:17:46Z</dcterms:modified>
</cp:coreProperties>
</file>